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9993-580E-42E5-8E55-B914D73CAEF9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6BA8E-C036-432D-A726-97B269E3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total</a:t>
            </a:r>
            <a:r>
              <a:rPr lang="en-US" baseline="0" dirty="0" smtClean="0"/>
              <a:t> dollars awarded to UMKC, 54% of those are Federal.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Of those Federal dollars, 64% of those are derived from the HHS.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Energy and Defense are large market sectors that UMKC derives few awards from and is part of our plan to improve.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C6726-D52A-4B22-AA14-0185BE372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2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3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2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6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1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1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3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4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0F5A-BA47-46FD-B602-0C283A6A184B}" type="datetimeFigureOut">
              <a:rPr lang="en-US" smtClean="0"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65B6-9CFF-411D-B073-2D0962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umkc.edu/finadmin/cfm/documents/space-management-policies-procedur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MKC_ORSlog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01189"/>
            <a:ext cx="9144001" cy="481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591" y="322218"/>
            <a:ext cx="87269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UMKC Research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Space Assets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</a:rPr>
              <a:t>Optimization Considerations</a:t>
            </a:r>
          </a:p>
          <a:p>
            <a:endParaRPr lang="en-US" sz="3200" dirty="0" smtClean="0"/>
          </a:p>
          <a:p>
            <a:r>
              <a:rPr lang="en-US" sz="3200" dirty="0" smtClean="0"/>
              <a:t>RAC </a:t>
            </a:r>
            <a:r>
              <a:rPr lang="en-US" sz="3200" smtClean="0"/>
              <a:t>Meeting September 12, 2012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BA8E-DAE6-41A5-9990-0349AD419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6736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Research </a:t>
            </a:r>
            <a:r>
              <a:rPr lang="en-US" sz="3200" dirty="0" smtClean="0"/>
              <a:t>Space Utilization/Assignment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8709" y="584775"/>
            <a:ext cx="8984218" cy="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49" y="658794"/>
            <a:ext cx="8512634" cy="3057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BA8E-DAE6-41A5-9990-0349AD4196E1}" type="slidenum">
              <a:rPr lang="en-US" smtClean="0"/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0623" y="716658"/>
            <a:ext cx="89437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All desirable research space at UMKC is presently occupied/</a:t>
            </a:r>
            <a:r>
              <a:rPr lang="en-US" sz="2000" dirty="0" smtClean="0"/>
              <a:t>claimed.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Some research </a:t>
            </a:r>
            <a:r>
              <a:rPr lang="en-US" sz="2000" dirty="0" smtClean="0"/>
              <a:t>space is presently occupied by </a:t>
            </a:r>
            <a:r>
              <a:rPr lang="en-US" sz="2000" dirty="0" smtClean="0"/>
              <a:t>tenured faculty that are </a:t>
            </a:r>
            <a:r>
              <a:rPr lang="en-US" sz="2000" dirty="0" smtClean="0"/>
              <a:t>no longer research </a:t>
            </a:r>
            <a:r>
              <a:rPr lang="en-US" sz="2000" dirty="0" smtClean="0"/>
              <a:t>active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Shifting </a:t>
            </a:r>
            <a:r>
              <a:rPr lang="en-US" sz="2000" dirty="0" smtClean="0"/>
              <a:t>priorities, growth, and decline in units means space and human </a:t>
            </a:r>
            <a:r>
              <a:rPr lang="en-US" sz="2000" dirty="0" smtClean="0"/>
              <a:t>capital </a:t>
            </a:r>
            <a:r>
              <a:rPr lang="en-US" sz="2000" dirty="0" smtClean="0"/>
              <a:t>needs to be exchanged/changed fluidly to achieve its efficient use</a:t>
            </a:r>
          </a:p>
          <a:p>
            <a:pPr marL="342900" indent="-342900" defTabSz="688975">
              <a:buFont typeface="Arial"/>
              <a:buChar char="•"/>
            </a:pPr>
            <a:r>
              <a:rPr lang="en-US" sz="2000" dirty="0" smtClean="0"/>
              <a:t>An </a:t>
            </a:r>
            <a:r>
              <a:rPr lang="en-US" sz="2000" dirty="0" smtClean="0"/>
              <a:t>updated* </a:t>
            </a:r>
            <a:r>
              <a:rPr lang="en-US" sz="2000" dirty="0" smtClean="0"/>
              <a:t>policy</a:t>
            </a:r>
            <a:r>
              <a:rPr lang="en-US" sz="2000" dirty="0"/>
              <a:t> </a:t>
            </a:r>
            <a:r>
              <a:rPr lang="en-US" sz="2000" dirty="0" smtClean="0"/>
              <a:t>or </a:t>
            </a:r>
            <a:r>
              <a:rPr lang="en-US" sz="2000" dirty="0" smtClean="0"/>
              <a:t>procedure </a:t>
            </a:r>
            <a:r>
              <a:rPr lang="en-US" sz="2000" dirty="0" smtClean="0"/>
              <a:t>that ties the </a:t>
            </a:r>
            <a:r>
              <a:rPr lang="en-US" sz="2000" dirty="0" smtClean="0"/>
              <a:t>productivity</a:t>
            </a:r>
            <a:r>
              <a:rPr lang="en-US" sz="2000" dirty="0" smtClean="0"/>
              <a:t>/status and need* of ones research space to its </a:t>
            </a:r>
            <a:r>
              <a:rPr lang="en-US" sz="2000" dirty="0" smtClean="0"/>
              <a:t>allocation</a:t>
            </a:r>
            <a:r>
              <a:rPr lang="en-US" sz="2000" dirty="0" smtClean="0"/>
              <a:t>/revocation is needed</a:t>
            </a:r>
          </a:p>
          <a:p>
            <a:endParaRPr lang="en-US" sz="2000" dirty="0"/>
          </a:p>
          <a:p>
            <a:r>
              <a:rPr lang="en-US" sz="2000" dirty="0" smtClean="0"/>
              <a:t>*</a:t>
            </a:r>
            <a:r>
              <a:rPr lang="en-US" sz="1600" i="1" dirty="0" smtClean="0"/>
              <a:t>The existing </a:t>
            </a:r>
            <a:r>
              <a:rPr lang="en-US" sz="1600" i="1" dirty="0" smtClean="0">
                <a:hlinkClick r:id="rId3"/>
              </a:rPr>
              <a:t>policy</a:t>
            </a:r>
            <a:r>
              <a:rPr lang="en-US" sz="1600" i="1" dirty="0" smtClean="0"/>
              <a:t> clearly states the procedure for space change, but </a:t>
            </a:r>
            <a:r>
              <a:rPr lang="en-US" sz="1600" i="1" dirty="0" smtClean="0"/>
              <a:t>it does </a:t>
            </a:r>
            <a:r>
              <a:rPr lang="en-US" sz="1600" i="1" dirty="0" smtClean="0"/>
              <a:t>not </a:t>
            </a:r>
            <a:r>
              <a:rPr lang="en-US" sz="1600" i="1" dirty="0" smtClean="0"/>
              <a:t>articulate a </a:t>
            </a:r>
            <a:r>
              <a:rPr lang="en-US" sz="1600" i="1" dirty="0" smtClean="0"/>
              <a:t>mechanism to </a:t>
            </a:r>
            <a:r>
              <a:rPr lang="en-US" sz="1600" i="1" dirty="0" smtClean="0"/>
              <a:t>achieve </a:t>
            </a:r>
            <a:r>
              <a:rPr lang="en-US" sz="1600" i="1" dirty="0" smtClean="0"/>
              <a:t>optimal usage. </a:t>
            </a:r>
            <a:r>
              <a:rPr lang="en-US" sz="1600" i="1" dirty="0" smtClean="0"/>
              <a:t>UMKC Space Planning and Management – Policies and Procedures, Appendix B.</a:t>
            </a:r>
          </a:p>
          <a:p>
            <a:endParaRPr lang="en-US" sz="2000" dirty="0"/>
          </a:p>
          <a:p>
            <a:r>
              <a:rPr lang="en-US" sz="2000" b="1" dirty="0" smtClean="0"/>
              <a:t>Goal: </a:t>
            </a:r>
            <a:r>
              <a:rPr lang="en-US" sz="2000" dirty="0" smtClean="0"/>
              <a:t>achieve flexible and transparent movement of space to enhance operations/output within the scope/context of the universities’ mission, need(s), and plan.</a:t>
            </a:r>
          </a:p>
          <a:p>
            <a:endParaRPr lang="en-US" sz="2000" dirty="0"/>
          </a:p>
          <a:p>
            <a:r>
              <a:rPr lang="en-US" sz="2000" b="1" dirty="0" smtClean="0"/>
              <a:t>Need/Charge: </a:t>
            </a:r>
            <a:r>
              <a:rPr lang="en-US" sz="2000" dirty="0" smtClean="0"/>
              <a:t>subcommittee who will study/discuss/recommend solutions.</a:t>
            </a:r>
          </a:p>
        </p:txBody>
      </p:sp>
    </p:spTree>
    <p:extLst>
      <p:ext uri="{BB962C8B-B14F-4D97-AF65-F5344CB8AC3E}">
        <p14:creationId xmlns:p14="http://schemas.microsoft.com/office/powerpoint/2010/main" val="240512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237</Words>
  <Application>Microsoft Macintosh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UMKC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Caruso, Anthony</dc:creator>
  <cp:lastModifiedBy>UMKC Faculty and Staff</cp:lastModifiedBy>
  <cp:revision>20</cp:revision>
  <dcterms:created xsi:type="dcterms:W3CDTF">2016-08-24T13:46:16Z</dcterms:created>
  <dcterms:modified xsi:type="dcterms:W3CDTF">2016-09-12T16:40:23Z</dcterms:modified>
</cp:coreProperties>
</file>